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507" r:id="rId3"/>
    <p:sldId id="508" r:id="rId4"/>
    <p:sldId id="498" r:id="rId5"/>
    <p:sldId id="509" r:id="rId6"/>
    <p:sldId id="500" r:id="rId7"/>
    <p:sldId id="501" r:id="rId8"/>
    <p:sldId id="511" r:id="rId9"/>
    <p:sldId id="510" r:id="rId10"/>
    <p:sldId id="502" r:id="rId11"/>
    <p:sldId id="503" r:id="rId12"/>
    <p:sldId id="278" r:id="rId13"/>
    <p:sldId id="504" r:id="rId14"/>
    <p:sldId id="499" r:id="rId15"/>
    <p:sldId id="280" r:id="rId16"/>
    <p:sldId id="505" r:id="rId17"/>
    <p:sldId id="260" r:id="rId18"/>
    <p:sldId id="259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0"/>
    <p:restoredTop sz="94541"/>
  </p:normalViewPr>
  <p:slideViewPr>
    <p:cSldViewPr>
      <p:cViewPr varScale="1">
        <p:scale>
          <a:sx n="121" d="100"/>
          <a:sy n="121" d="100"/>
        </p:scale>
        <p:origin x="16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4D927-DBF9-4F82-ADFD-B384C018B9E2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C9AA-6562-4B45-90BC-93727C386B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0C9AA-6562-4B45-90BC-93727C386B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4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NUL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python.readthedocs.io/zh/latest/board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ot.readthedocs.io/zh_CN/latest/index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585" y="2395660"/>
            <a:ext cx="84946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逐浪投影透视黑体" panose="03000509000000000000" pitchFamily="65" charset="-122"/>
                <a:ea typeface="逐浪投影透视黑体" panose="03000509000000000000" pitchFamily="65" charset="-122"/>
              </a:rPr>
              <a:t>“虚谷物联”项目的研究目标和核心工具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9100" y="4349750"/>
            <a:ext cx="3989164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/>
              <a:t>南通大学附属中学          刘正云        </a:t>
            </a:r>
            <a:r>
              <a:rPr lang="en-US" altLang="zh-CN" dirty="0"/>
              <a:t>       2019.7.16    </a:t>
            </a:r>
            <a:r>
              <a:rPr lang="zh-CN" altLang="en-US" dirty="0"/>
              <a:t>宁夏   银川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53392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二、契机：良好的大环境和国产物联网芯片的成熟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4"/>
            <a:ext cx="5902042" cy="136843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4F5B301-CC96-7149-A432-AD100BAA2B02}"/>
              </a:ext>
            </a:extLst>
          </p:cNvPr>
          <p:cNvGrpSpPr/>
          <p:nvPr/>
        </p:nvGrpSpPr>
        <p:grpSpPr>
          <a:xfrm>
            <a:off x="559307" y="3309835"/>
            <a:ext cx="1932106" cy="966053"/>
            <a:chOff x="4233" y="4964376"/>
            <a:chExt cx="4275666" cy="2137833"/>
          </a:xfrm>
        </p:grpSpPr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FB1A4C24-03FC-7B4A-95BC-F6EACA1F6AC2}"/>
                </a:ext>
              </a:extLst>
            </p:cNvPr>
            <p:cNvSpPr/>
            <p:nvPr/>
          </p:nvSpPr>
          <p:spPr>
            <a:xfrm>
              <a:off x="4233" y="4964376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圆角矩形 4">
              <a:extLst>
                <a:ext uri="{FF2B5EF4-FFF2-40B4-BE49-F238E27FC236}">
                  <a16:creationId xmlns:a16="http://schemas.microsoft.com/office/drawing/2014/main" id="{F3E6A8F2-1DA2-CA46-93AC-00BFFD4C4DBB}"/>
                </a:ext>
              </a:extLst>
            </p:cNvPr>
            <p:cNvSpPr txBox="1"/>
            <p:nvPr/>
          </p:nvSpPr>
          <p:spPr>
            <a:xfrm>
              <a:off x="66848" y="5026991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契机</a:t>
              </a:r>
              <a:endParaRPr lang="zh-CN" altLang="en-US" sz="2000" kern="1200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02B0E6C-C0B0-8541-8339-47D5DB6A661C}"/>
              </a:ext>
            </a:extLst>
          </p:cNvPr>
          <p:cNvGrpSpPr/>
          <p:nvPr/>
        </p:nvGrpSpPr>
        <p:grpSpPr>
          <a:xfrm>
            <a:off x="3264256" y="2476615"/>
            <a:ext cx="1932106" cy="966053"/>
            <a:chOff x="5990166" y="3120495"/>
            <a:chExt cx="4275666" cy="2137833"/>
          </a:xfrm>
        </p:grpSpPr>
        <p:sp>
          <p:nvSpPr>
            <p:cNvPr id="75" name="圆角矩形 74">
              <a:extLst>
                <a:ext uri="{FF2B5EF4-FFF2-40B4-BE49-F238E27FC236}">
                  <a16:creationId xmlns:a16="http://schemas.microsoft.com/office/drawing/2014/main" id="{2C996837-4E4C-A84A-957B-20EB3A4CF607}"/>
                </a:ext>
              </a:extLst>
            </p:cNvPr>
            <p:cNvSpPr/>
            <p:nvPr/>
          </p:nvSpPr>
          <p:spPr>
            <a:xfrm>
              <a:off x="5990166" y="3120495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圆角矩形 8">
              <a:extLst>
                <a:ext uri="{FF2B5EF4-FFF2-40B4-BE49-F238E27FC236}">
                  <a16:creationId xmlns:a16="http://schemas.microsoft.com/office/drawing/2014/main" id="{07F4380F-7A04-3346-A311-E2B07FBCF4D1}"/>
                </a:ext>
              </a:extLst>
            </p:cNvPr>
            <p:cNvSpPr txBox="1"/>
            <p:nvPr/>
          </p:nvSpPr>
          <p:spPr>
            <a:xfrm>
              <a:off x="6052781" y="3183110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高中课程标准的修订（理由）</a:t>
              </a:r>
              <a:endParaRPr lang="zh-CN" altLang="en-US" sz="2000" kern="12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9A26597-6AEF-F644-B8B6-5CD94BA92A54}"/>
              </a:ext>
            </a:extLst>
          </p:cNvPr>
          <p:cNvGrpSpPr/>
          <p:nvPr/>
        </p:nvGrpSpPr>
        <p:grpSpPr>
          <a:xfrm>
            <a:off x="5969206" y="1921134"/>
            <a:ext cx="1932106" cy="966053"/>
            <a:chOff x="11976099" y="1891241"/>
            <a:chExt cx="4275666" cy="2137833"/>
          </a:xfrm>
        </p:grpSpPr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10B887D6-A795-8D4F-9C7C-8C9DF3223E68}"/>
                </a:ext>
              </a:extLst>
            </p:cNvPr>
            <p:cNvSpPr/>
            <p:nvPr/>
          </p:nvSpPr>
          <p:spPr>
            <a:xfrm>
              <a:off x="11976099" y="1891241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圆角矩形 12">
              <a:extLst>
                <a:ext uri="{FF2B5EF4-FFF2-40B4-BE49-F238E27FC236}">
                  <a16:creationId xmlns:a16="http://schemas.microsoft.com/office/drawing/2014/main" id="{4B2E19CF-3FBE-8D4E-93E9-BCFCC22E3D17}"/>
                </a:ext>
              </a:extLst>
            </p:cNvPr>
            <p:cNvSpPr txBox="1"/>
            <p:nvPr/>
          </p:nvSpPr>
          <p:spPr>
            <a:xfrm>
              <a:off x="12038714" y="1953856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增加大数据相关内容</a:t>
              </a:r>
              <a:endParaRPr lang="zh-CN" altLang="en-US" sz="2000" kern="1200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EA55320-BC8D-064A-BEBA-A26F577530A5}"/>
              </a:ext>
            </a:extLst>
          </p:cNvPr>
          <p:cNvGrpSpPr/>
          <p:nvPr/>
        </p:nvGrpSpPr>
        <p:grpSpPr>
          <a:xfrm>
            <a:off x="5969206" y="3032095"/>
            <a:ext cx="1932106" cy="966053"/>
            <a:chOff x="11976099" y="4349749"/>
            <a:chExt cx="4275666" cy="2137833"/>
          </a:xfrm>
        </p:grpSpPr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FFAE2E7C-D34A-BB42-B492-790D4C5411C3}"/>
                </a:ext>
              </a:extLst>
            </p:cNvPr>
            <p:cNvSpPr/>
            <p:nvPr/>
          </p:nvSpPr>
          <p:spPr>
            <a:xfrm>
              <a:off x="11976099" y="4349749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圆角矩形 16">
              <a:extLst>
                <a:ext uri="{FF2B5EF4-FFF2-40B4-BE49-F238E27FC236}">
                  <a16:creationId xmlns:a16="http://schemas.microsoft.com/office/drawing/2014/main" id="{669BD66E-78E0-F34A-9461-3F01F4EEED57}"/>
                </a:ext>
              </a:extLst>
            </p:cNvPr>
            <p:cNvSpPr txBox="1"/>
            <p:nvPr/>
          </p:nvSpPr>
          <p:spPr>
            <a:xfrm>
              <a:off x="12038714" y="4412364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增加物联网技术相关内容</a:t>
              </a:r>
              <a:endParaRPr lang="zh-CN" altLang="en-US" sz="2000" kern="1200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5F71FCE-B956-BB40-B1C1-874BC2C90E2A}"/>
              </a:ext>
            </a:extLst>
          </p:cNvPr>
          <p:cNvGrpSpPr/>
          <p:nvPr/>
        </p:nvGrpSpPr>
        <p:grpSpPr>
          <a:xfrm>
            <a:off x="3264256" y="4143057"/>
            <a:ext cx="1932106" cy="966053"/>
            <a:chOff x="5990166" y="6808258"/>
            <a:chExt cx="4275666" cy="2137833"/>
          </a:xfrm>
        </p:grpSpPr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54A2ED34-B464-294A-A943-4380D78BE2A4}"/>
                </a:ext>
              </a:extLst>
            </p:cNvPr>
            <p:cNvSpPr/>
            <p:nvPr/>
          </p:nvSpPr>
          <p:spPr>
            <a:xfrm>
              <a:off x="5990166" y="6808258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圆角矩形 20">
              <a:extLst>
                <a:ext uri="{FF2B5EF4-FFF2-40B4-BE49-F238E27FC236}">
                  <a16:creationId xmlns:a16="http://schemas.microsoft.com/office/drawing/2014/main" id="{AE68F5E7-0F22-1C46-9C23-C4B14CB27836}"/>
                </a:ext>
              </a:extLst>
            </p:cNvPr>
            <p:cNvSpPr txBox="1"/>
            <p:nvPr/>
          </p:nvSpPr>
          <p:spPr>
            <a:xfrm>
              <a:off x="6052781" y="6870873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国产物联网芯片的成熟（条件）</a:t>
              </a:r>
              <a:endParaRPr lang="zh-CN" altLang="en-US" sz="2000" kern="12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480179B-5F20-E74D-A0A4-2756219028DE}"/>
              </a:ext>
            </a:extLst>
          </p:cNvPr>
          <p:cNvGrpSpPr/>
          <p:nvPr/>
        </p:nvGrpSpPr>
        <p:grpSpPr>
          <a:xfrm>
            <a:off x="5969206" y="4143057"/>
            <a:ext cx="1932106" cy="966053"/>
            <a:chOff x="11976099" y="6808258"/>
            <a:chExt cx="4275666" cy="2137833"/>
          </a:xfrm>
        </p:grpSpPr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8506D1FB-611A-1843-8DD7-6181F4E1BBF9}"/>
                </a:ext>
              </a:extLst>
            </p:cNvPr>
            <p:cNvSpPr/>
            <p:nvPr/>
          </p:nvSpPr>
          <p:spPr>
            <a:xfrm>
              <a:off x="11976099" y="6808258"/>
              <a:ext cx="4275666" cy="2137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圆角矩形 24">
              <a:extLst>
                <a:ext uri="{FF2B5EF4-FFF2-40B4-BE49-F238E27FC236}">
                  <a16:creationId xmlns:a16="http://schemas.microsoft.com/office/drawing/2014/main" id="{261267EA-E7E9-434E-BB2B-351066D89DF7}"/>
                </a:ext>
              </a:extLst>
            </p:cNvPr>
            <p:cNvSpPr txBox="1"/>
            <p:nvPr/>
          </p:nvSpPr>
          <p:spPr>
            <a:xfrm>
              <a:off x="12038714" y="6870873"/>
              <a:ext cx="4150436" cy="20126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esp32</a:t>
              </a:r>
            </a:p>
          </p:txBody>
        </p:sp>
      </p:grp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8108930-B06B-854C-B891-7BF69BCD3884}"/>
              </a:ext>
            </a:extLst>
          </p:cNvPr>
          <p:cNvCxnSpPr>
            <a:stCxn id="79" idx="3"/>
            <a:endCxn id="75" idx="1"/>
          </p:cNvCxnSpPr>
          <p:nvPr/>
        </p:nvCxnSpPr>
        <p:spPr>
          <a:xfrm flipV="1">
            <a:off x="2491413" y="2959642"/>
            <a:ext cx="772843" cy="83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0EB2378-19F4-024A-815F-17222F0D8E9B}"/>
              </a:ext>
            </a:extLst>
          </p:cNvPr>
          <p:cNvCxnSpPr>
            <a:stCxn id="79" idx="3"/>
            <a:endCxn id="63" idx="1"/>
          </p:cNvCxnSpPr>
          <p:nvPr/>
        </p:nvCxnSpPr>
        <p:spPr>
          <a:xfrm>
            <a:off x="2491413" y="3792862"/>
            <a:ext cx="772843" cy="833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F1C9995-7483-7C44-945F-946A8C0BC305}"/>
              </a:ext>
            </a:extLst>
          </p:cNvPr>
          <p:cNvCxnSpPr>
            <a:stCxn id="75" idx="3"/>
            <a:endCxn id="72" idx="1"/>
          </p:cNvCxnSpPr>
          <p:nvPr/>
        </p:nvCxnSpPr>
        <p:spPr>
          <a:xfrm flipV="1">
            <a:off x="5196362" y="2404161"/>
            <a:ext cx="801139" cy="55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25" name="直线连接符 154624">
            <a:extLst>
              <a:ext uri="{FF2B5EF4-FFF2-40B4-BE49-F238E27FC236}">
                <a16:creationId xmlns:a16="http://schemas.microsoft.com/office/drawing/2014/main" id="{3161925A-7F4B-ED4C-B89B-468B6AAC26AF}"/>
              </a:ext>
            </a:extLst>
          </p:cNvPr>
          <p:cNvCxnSpPr>
            <a:stCxn id="75" idx="3"/>
            <a:endCxn id="67" idx="1"/>
          </p:cNvCxnSpPr>
          <p:nvPr/>
        </p:nvCxnSpPr>
        <p:spPr>
          <a:xfrm>
            <a:off x="5196362" y="2959642"/>
            <a:ext cx="772844" cy="555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27" name="直线连接符 154626">
            <a:extLst>
              <a:ext uri="{FF2B5EF4-FFF2-40B4-BE49-F238E27FC236}">
                <a16:creationId xmlns:a16="http://schemas.microsoft.com/office/drawing/2014/main" id="{6B2F3D57-995C-4941-9622-195BA8EFF761}"/>
              </a:ext>
            </a:extLst>
          </p:cNvPr>
          <p:cNvCxnSpPr>
            <a:stCxn id="63" idx="3"/>
            <a:endCxn id="59" idx="1"/>
          </p:cNvCxnSpPr>
          <p:nvPr/>
        </p:nvCxnSpPr>
        <p:spPr>
          <a:xfrm>
            <a:off x="5196362" y="4626084"/>
            <a:ext cx="772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1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6708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三、问世：虚谷物联的诞生历程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4"/>
            <a:ext cx="4029834" cy="14494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208223-C0AD-D646-8058-958C9AEAD029}"/>
              </a:ext>
            </a:extLst>
          </p:cNvPr>
          <p:cNvGrpSpPr/>
          <p:nvPr/>
        </p:nvGrpSpPr>
        <p:grpSpPr>
          <a:xfrm>
            <a:off x="1426870" y="1988840"/>
            <a:ext cx="6061848" cy="2876948"/>
            <a:chOff x="225098" y="-1280144"/>
            <a:chExt cx="8693804" cy="5795870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B3EB712C-4A21-D243-8ACB-A49924C5A2B8}"/>
                </a:ext>
              </a:extLst>
            </p:cNvPr>
            <p:cNvGrpSpPr/>
            <p:nvPr/>
          </p:nvGrpSpPr>
          <p:grpSpPr>
            <a:xfrm>
              <a:off x="225098" y="-1280144"/>
              <a:ext cx="3622418" cy="2173451"/>
              <a:chOff x="783604" y="1368"/>
              <a:chExt cx="3622418" cy="2173451"/>
            </a:xfrm>
          </p:grpSpPr>
          <p:sp>
            <p:nvSpPr>
              <p:cNvPr id="105" name="圆角矩形 104">
                <a:extLst>
                  <a:ext uri="{FF2B5EF4-FFF2-40B4-BE49-F238E27FC236}">
                    <a16:creationId xmlns:a16="http://schemas.microsoft.com/office/drawing/2014/main" id="{6777ABB0-5194-AD4A-BC7C-48AE465BECFB}"/>
                  </a:ext>
                </a:extLst>
              </p:cNvPr>
              <p:cNvSpPr/>
              <p:nvPr/>
            </p:nvSpPr>
            <p:spPr>
              <a:xfrm>
                <a:off x="783604" y="1368"/>
                <a:ext cx="3622418" cy="21734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6" name="圆角矩形 4">
                <a:extLst>
                  <a:ext uri="{FF2B5EF4-FFF2-40B4-BE49-F238E27FC236}">
                    <a16:creationId xmlns:a16="http://schemas.microsoft.com/office/drawing/2014/main" id="{B76F3F08-FD36-E749-A766-96C36966C057}"/>
                  </a:ext>
                </a:extLst>
              </p:cNvPr>
              <p:cNvSpPr txBox="1"/>
              <p:nvPr/>
            </p:nvSpPr>
            <p:spPr>
              <a:xfrm>
                <a:off x="847262" y="65026"/>
                <a:ext cx="3495102" cy="20461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dirty="0"/>
                  <a:t>虚谷计划：掌控板的发布</a:t>
                </a:r>
                <a:endParaRPr lang="zh-CN" altLang="en-US" sz="1400" kern="1200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8B8E1A56-2D72-254F-A324-08129AB1A624}"/>
                </a:ext>
              </a:extLst>
            </p:cNvPr>
            <p:cNvGrpSpPr/>
            <p:nvPr/>
          </p:nvGrpSpPr>
          <p:grpSpPr>
            <a:xfrm>
              <a:off x="4166290" y="-642598"/>
              <a:ext cx="767952" cy="898359"/>
              <a:chOff x="4724796" y="638914"/>
              <a:chExt cx="767952" cy="898359"/>
            </a:xfrm>
          </p:grpSpPr>
          <p:sp>
            <p:nvSpPr>
              <p:cNvPr id="103" name="右箭头 102">
                <a:extLst>
                  <a:ext uri="{FF2B5EF4-FFF2-40B4-BE49-F238E27FC236}">
                    <a16:creationId xmlns:a16="http://schemas.microsoft.com/office/drawing/2014/main" id="{94B6B0AB-5A77-224F-A453-1BB8420E3392}"/>
                  </a:ext>
                </a:extLst>
              </p:cNvPr>
              <p:cNvSpPr/>
              <p:nvPr/>
            </p:nvSpPr>
            <p:spPr>
              <a:xfrm>
                <a:off x="4724796" y="638914"/>
                <a:ext cx="767952" cy="89835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" name="右箭头 6">
                <a:extLst>
                  <a:ext uri="{FF2B5EF4-FFF2-40B4-BE49-F238E27FC236}">
                    <a16:creationId xmlns:a16="http://schemas.microsoft.com/office/drawing/2014/main" id="{62E1D9FC-6C94-DC43-B33C-375A20C222E2}"/>
                  </a:ext>
                </a:extLst>
              </p:cNvPr>
              <p:cNvSpPr txBox="1"/>
              <p:nvPr/>
            </p:nvSpPr>
            <p:spPr>
              <a:xfrm>
                <a:off x="4724796" y="818586"/>
                <a:ext cx="537566" cy="539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400" kern="1200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4DAAF446-B6BB-5047-B046-B42F53D9636E}"/>
                </a:ext>
              </a:extLst>
            </p:cNvPr>
            <p:cNvGrpSpPr/>
            <p:nvPr/>
          </p:nvGrpSpPr>
          <p:grpSpPr>
            <a:xfrm>
              <a:off x="5296484" y="-1280144"/>
              <a:ext cx="3622418" cy="2173451"/>
              <a:chOff x="5854990" y="1368"/>
              <a:chExt cx="3622418" cy="2173451"/>
            </a:xfrm>
          </p:grpSpPr>
          <p:sp>
            <p:nvSpPr>
              <p:cNvPr id="101" name="圆角矩形 100">
                <a:extLst>
                  <a:ext uri="{FF2B5EF4-FFF2-40B4-BE49-F238E27FC236}">
                    <a16:creationId xmlns:a16="http://schemas.microsoft.com/office/drawing/2014/main" id="{5E20F709-D59C-7041-AC95-20257A90FE07}"/>
                  </a:ext>
                </a:extLst>
              </p:cNvPr>
              <p:cNvSpPr/>
              <p:nvPr/>
            </p:nvSpPr>
            <p:spPr>
              <a:xfrm>
                <a:off x="5854990" y="1368"/>
                <a:ext cx="3622418" cy="21734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2" name="圆角矩形 8">
                <a:extLst>
                  <a:ext uri="{FF2B5EF4-FFF2-40B4-BE49-F238E27FC236}">
                    <a16:creationId xmlns:a16="http://schemas.microsoft.com/office/drawing/2014/main" id="{3AC238BF-AAC5-1942-A45C-8AAB77C68CF5}"/>
                  </a:ext>
                </a:extLst>
              </p:cNvPr>
              <p:cNvSpPr txBox="1"/>
              <p:nvPr/>
            </p:nvSpPr>
            <p:spPr>
              <a:xfrm>
                <a:off x="5918648" y="65026"/>
                <a:ext cx="3495102" cy="20461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kern="1200" dirty="0"/>
                  <a:t>物联网平台需求分析（跨平台、一键安装、支持数据采集和导出等）</a:t>
                </a: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41F017D-279F-8344-840B-AB2035FD4607}"/>
                </a:ext>
              </a:extLst>
            </p:cNvPr>
            <p:cNvGrpSpPr/>
            <p:nvPr/>
          </p:nvGrpSpPr>
          <p:grpSpPr>
            <a:xfrm>
              <a:off x="6658513" y="1212080"/>
              <a:ext cx="898359" cy="767953"/>
              <a:chOff x="7217019" y="2493592"/>
              <a:chExt cx="898359" cy="767953"/>
            </a:xfrm>
          </p:grpSpPr>
          <p:sp>
            <p:nvSpPr>
              <p:cNvPr id="99" name="右箭头 98">
                <a:extLst>
                  <a:ext uri="{FF2B5EF4-FFF2-40B4-BE49-F238E27FC236}">
                    <a16:creationId xmlns:a16="http://schemas.microsoft.com/office/drawing/2014/main" id="{04975EAA-7795-AC46-BB0B-E0EBCA420C89}"/>
                  </a:ext>
                </a:extLst>
              </p:cNvPr>
              <p:cNvSpPr/>
              <p:nvPr/>
            </p:nvSpPr>
            <p:spPr>
              <a:xfrm rot="5400000">
                <a:off x="7282223" y="2428389"/>
                <a:ext cx="767952" cy="89835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0" name="右箭头 10">
                <a:extLst>
                  <a:ext uri="{FF2B5EF4-FFF2-40B4-BE49-F238E27FC236}">
                    <a16:creationId xmlns:a16="http://schemas.microsoft.com/office/drawing/2014/main" id="{2BA64869-0E16-C34C-BF68-75F1CFC10B2F}"/>
                  </a:ext>
                </a:extLst>
              </p:cNvPr>
              <p:cNvSpPr txBox="1"/>
              <p:nvPr/>
            </p:nvSpPr>
            <p:spPr>
              <a:xfrm>
                <a:off x="7396692" y="2493592"/>
                <a:ext cx="539015" cy="5375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400" kern="1200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415F04D8-0D9E-824F-83D2-A262C7F0C5B2}"/>
                </a:ext>
              </a:extLst>
            </p:cNvPr>
            <p:cNvGrpSpPr/>
            <p:nvPr/>
          </p:nvGrpSpPr>
          <p:grpSpPr>
            <a:xfrm>
              <a:off x="5296484" y="2342275"/>
              <a:ext cx="3622418" cy="2173451"/>
              <a:chOff x="5854990" y="3623787"/>
              <a:chExt cx="3622418" cy="2173451"/>
            </a:xfrm>
          </p:grpSpPr>
          <p:sp>
            <p:nvSpPr>
              <p:cNvPr id="97" name="圆角矩形 96">
                <a:extLst>
                  <a:ext uri="{FF2B5EF4-FFF2-40B4-BE49-F238E27FC236}">
                    <a16:creationId xmlns:a16="http://schemas.microsoft.com/office/drawing/2014/main" id="{E660071A-573D-D54B-9C7F-16B132EFEF16}"/>
                  </a:ext>
                </a:extLst>
              </p:cNvPr>
              <p:cNvSpPr/>
              <p:nvPr/>
            </p:nvSpPr>
            <p:spPr>
              <a:xfrm>
                <a:off x="5854990" y="3623787"/>
                <a:ext cx="3622418" cy="21734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圆角矩形 12">
                <a:extLst>
                  <a:ext uri="{FF2B5EF4-FFF2-40B4-BE49-F238E27FC236}">
                    <a16:creationId xmlns:a16="http://schemas.microsoft.com/office/drawing/2014/main" id="{7E4167F0-D36D-9E44-893E-326269A57409}"/>
                  </a:ext>
                </a:extLst>
              </p:cNvPr>
              <p:cNvSpPr txBox="1"/>
              <p:nvPr/>
            </p:nvSpPr>
            <p:spPr>
              <a:xfrm>
                <a:off x="5918648" y="3687445"/>
                <a:ext cx="3495102" cy="20461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kern="1200" dirty="0" err="1"/>
                  <a:t>Siot</a:t>
                </a:r>
                <a:r>
                  <a:rPr lang="zh-CN" altLang="en-US" sz="1400" kern="1200" dirty="0"/>
                  <a:t>系统的发布</a:t>
                </a: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49790DD-E0F7-5544-9C47-B08C8E4463C7}"/>
                </a:ext>
              </a:extLst>
            </p:cNvPr>
            <p:cNvGrpSpPr/>
            <p:nvPr/>
          </p:nvGrpSpPr>
          <p:grpSpPr>
            <a:xfrm>
              <a:off x="4209759" y="2979821"/>
              <a:ext cx="767952" cy="898359"/>
              <a:chOff x="4768265" y="4261333"/>
              <a:chExt cx="767952" cy="898359"/>
            </a:xfrm>
          </p:grpSpPr>
          <p:sp>
            <p:nvSpPr>
              <p:cNvPr id="95" name="右箭头 94">
                <a:extLst>
                  <a:ext uri="{FF2B5EF4-FFF2-40B4-BE49-F238E27FC236}">
                    <a16:creationId xmlns:a16="http://schemas.microsoft.com/office/drawing/2014/main" id="{01E02DAD-0222-4E4D-80A0-3C648C50DE09}"/>
                  </a:ext>
                </a:extLst>
              </p:cNvPr>
              <p:cNvSpPr/>
              <p:nvPr/>
            </p:nvSpPr>
            <p:spPr>
              <a:xfrm rot="10800000">
                <a:off x="4768265" y="4261333"/>
                <a:ext cx="767952" cy="89835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6" name="右箭头 14">
                <a:extLst>
                  <a:ext uri="{FF2B5EF4-FFF2-40B4-BE49-F238E27FC236}">
                    <a16:creationId xmlns:a16="http://schemas.microsoft.com/office/drawing/2014/main" id="{B149D1DC-2DFD-B549-B849-A72D82C09D97}"/>
                  </a:ext>
                </a:extLst>
              </p:cNvPr>
              <p:cNvSpPr txBox="1"/>
              <p:nvPr/>
            </p:nvSpPr>
            <p:spPr>
              <a:xfrm rot="21600000">
                <a:off x="4998651" y="4441005"/>
                <a:ext cx="537566" cy="539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1400" kern="1200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338FDC8-4A5F-A149-8462-B00A01E2C2C2}"/>
                </a:ext>
              </a:extLst>
            </p:cNvPr>
            <p:cNvGrpSpPr/>
            <p:nvPr/>
          </p:nvGrpSpPr>
          <p:grpSpPr>
            <a:xfrm>
              <a:off x="225098" y="2342275"/>
              <a:ext cx="3622418" cy="2173451"/>
              <a:chOff x="783604" y="3623787"/>
              <a:chExt cx="3622418" cy="2173451"/>
            </a:xfrm>
          </p:grpSpPr>
          <p:sp>
            <p:nvSpPr>
              <p:cNvPr id="93" name="圆角矩形 92">
                <a:extLst>
                  <a:ext uri="{FF2B5EF4-FFF2-40B4-BE49-F238E27FC236}">
                    <a16:creationId xmlns:a16="http://schemas.microsoft.com/office/drawing/2014/main" id="{21DFA6F5-8866-E244-A40E-25E6E3BD57BC}"/>
                  </a:ext>
                </a:extLst>
              </p:cNvPr>
              <p:cNvSpPr/>
              <p:nvPr/>
            </p:nvSpPr>
            <p:spPr>
              <a:xfrm>
                <a:off x="783604" y="3623787"/>
                <a:ext cx="3622418" cy="21734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4" name="圆角矩形 16">
                <a:extLst>
                  <a:ext uri="{FF2B5EF4-FFF2-40B4-BE49-F238E27FC236}">
                    <a16:creationId xmlns:a16="http://schemas.microsoft.com/office/drawing/2014/main" id="{96E92A2E-56A5-E446-90C5-76A914A4C689}"/>
                  </a:ext>
                </a:extLst>
              </p:cNvPr>
              <p:cNvSpPr txBox="1"/>
              <p:nvPr/>
            </p:nvSpPr>
            <p:spPr>
              <a:xfrm>
                <a:off x="847262" y="3687445"/>
                <a:ext cx="3495102" cy="20461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0" tIns="114300" rIns="114300" bIns="11430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kern="1200" dirty="0"/>
                  <a:t>虚谷物联项目（掌控板和</a:t>
                </a:r>
                <a:r>
                  <a:rPr lang="en-US" altLang="zh-CN" sz="1400" kern="1200" dirty="0" err="1"/>
                  <a:t>siot</a:t>
                </a:r>
                <a:r>
                  <a:rPr lang="zh-CN" altLang="en-US" sz="1400" kern="1200" dirty="0"/>
                  <a:t>结合可以做什么）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582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523" t="6523"/>
          <a:stretch>
            <a:fillRect/>
          </a:stretch>
        </p:blipFill>
        <p:spPr>
          <a:xfrm>
            <a:off x="26035" y="554990"/>
            <a:ext cx="1717040" cy="11283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5123C36-89AD-DC46-AA54-4E4F21775A1C}"/>
              </a:ext>
            </a:extLst>
          </p:cNvPr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97FBF4-D306-2D47-A814-867FC1D47378}"/>
              </a:ext>
            </a:extLst>
          </p:cNvPr>
          <p:cNvSpPr txBox="1"/>
          <p:nvPr/>
        </p:nvSpPr>
        <p:spPr>
          <a:xfrm>
            <a:off x="1646525" y="1556792"/>
            <a:ext cx="4262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01 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校园气象站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39">
            <a:extLst>
              <a:ext uri="{FF2B5EF4-FFF2-40B4-BE49-F238E27FC236}">
                <a16:creationId xmlns:a16="http://schemas.microsoft.com/office/drawing/2014/main" id="{328E9529-7090-6044-8C34-491AFBED20FD}"/>
              </a:ext>
            </a:extLst>
          </p:cNvPr>
          <p:cNvCxnSpPr/>
          <p:nvPr/>
        </p:nvCxnSpPr>
        <p:spPr>
          <a:xfrm>
            <a:off x="2145651" y="1913527"/>
            <a:ext cx="2552133" cy="0"/>
          </a:xfrm>
          <a:prstGeom prst="line">
            <a:avLst/>
          </a:prstGeom>
          <a:ln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E78E3E3-AAB1-3F47-BCCB-0C7503E0EBFA}"/>
              </a:ext>
            </a:extLst>
          </p:cNvPr>
          <p:cNvSpPr txBox="1"/>
          <p:nvPr/>
        </p:nvSpPr>
        <p:spPr>
          <a:xfrm>
            <a:off x="2069904" y="1928190"/>
            <a:ext cx="5022376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在校园局域网内找台电脑运行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siot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，将环境信息采集装置长期采集的数据都发送过去进行数据分析。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9BF702-470C-C54F-B840-B790990C0F41}"/>
              </a:ext>
            </a:extLst>
          </p:cNvPr>
          <p:cNvSpPr txBox="1"/>
          <p:nvPr/>
        </p:nvSpPr>
        <p:spPr>
          <a:xfrm>
            <a:off x="1646525" y="2931111"/>
            <a:ext cx="4262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02 /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科学探究活动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46">
            <a:extLst>
              <a:ext uri="{FF2B5EF4-FFF2-40B4-BE49-F238E27FC236}">
                <a16:creationId xmlns:a16="http://schemas.microsoft.com/office/drawing/2014/main" id="{DB86E1B2-9F5F-E145-8AC8-43FDAB5FE8B5}"/>
              </a:ext>
            </a:extLst>
          </p:cNvPr>
          <p:cNvCxnSpPr/>
          <p:nvPr/>
        </p:nvCxnSpPr>
        <p:spPr>
          <a:xfrm>
            <a:off x="2145651" y="3269665"/>
            <a:ext cx="2552133" cy="0"/>
          </a:xfrm>
          <a:prstGeom prst="line">
            <a:avLst/>
          </a:prstGeom>
          <a:ln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549BA9D-FBBA-2A4E-9517-AF86FE6C7E43}"/>
              </a:ext>
            </a:extLst>
          </p:cNvPr>
          <p:cNvSpPr txBox="1"/>
          <p:nvPr/>
        </p:nvSpPr>
        <p:spPr>
          <a:xfrm>
            <a:off x="2069904" y="3290927"/>
            <a:ext cx="555850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如躲在树荫下查看无线接收的关于阳光对温度影响的数据。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561801-BBB0-474A-9E9C-F14947A9B18E}"/>
              </a:ext>
            </a:extLst>
          </p:cNvPr>
          <p:cNvSpPr txBox="1"/>
          <p:nvPr/>
        </p:nvSpPr>
        <p:spPr>
          <a:xfrm>
            <a:off x="1623457" y="3953507"/>
            <a:ext cx="4262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03 /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智能家居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直接连接符 49">
            <a:extLst>
              <a:ext uri="{FF2B5EF4-FFF2-40B4-BE49-F238E27FC236}">
                <a16:creationId xmlns:a16="http://schemas.microsoft.com/office/drawing/2014/main" id="{34A42014-BA81-BA47-9C5C-8525CA83BEC6}"/>
              </a:ext>
            </a:extLst>
          </p:cNvPr>
          <p:cNvCxnSpPr/>
          <p:nvPr/>
        </p:nvCxnSpPr>
        <p:spPr>
          <a:xfrm>
            <a:off x="2145651" y="4334849"/>
            <a:ext cx="2556256" cy="0"/>
          </a:xfrm>
          <a:prstGeom prst="line">
            <a:avLst/>
          </a:prstGeom>
          <a:ln>
            <a:solidFill>
              <a:srgbClr val="16FEF8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D50DCDB-1BED-6041-BCD3-C1BF7727EC6F}"/>
              </a:ext>
            </a:extLst>
          </p:cNvPr>
          <p:cNvSpPr txBox="1"/>
          <p:nvPr/>
        </p:nvSpPr>
        <p:spPr>
          <a:xfrm>
            <a:off x="2069904" y="4397188"/>
            <a:ext cx="5022376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使用掌控板控制家用电器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E4AAA1-B0E4-EB41-A39C-475D0B2B4B0B}"/>
              </a:ext>
            </a:extLst>
          </p:cNvPr>
          <p:cNvSpPr txBox="1"/>
          <p:nvPr/>
        </p:nvSpPr>
        <p:spPr>
          <a:xfrm>
            <a:off x="1646524" y="5024539"/>
            <a:ext cx="4262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04/ ……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8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8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8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4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4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4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764705"/>
            <a:ext cx="8635856" cy="5005044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D43F50-2D49-6E46-9133-1F88DD6E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733"/>
            <a:ext cx="1168093" cy="12139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08743F-1F91-6A4B-8234-327C231C52DA}"/>
              </a:ext>
            </a:extLst>
          </p:cNvPr>
          <p:cNvSpPr txBox="1"/>
          <p:nvPr/>
        </p:nvSpPr>
        <p:spPr>
          <a:xfrm>
            <a:off x="1043608" y="1700808"/>
            <a:ext cx="4333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一个简单的案例演示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掌控板和</a:t>
            </a:r>
            <a:r>
              <a:rPr kumimoji="1" lang="en-US" altLang="zh-CN" sz="2400" dirty="0" err="1"/>
              <a:t>siot</a:t>
            </a:r>
            <a:r>
              <a:rPr kumimoji="1" lang="zh-CN" altLang="en-US" sz="2400" dirty="0"/>
              <a:t>平台相互传输信息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18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" y="490220"/>
            <a:ext cx="1155700" cy="1422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7EC3CF-64C9-9A41-9979-E63B99385FFF}"/>
              </a:ext>
            </a:extLst>
          </p:cNvPr>
          <p:cNvSpPr txBox="1"/>
          <p:nvPr/>
        </p:nvSpPr>
        <p:spPr>
          <a:xfrm>
            <a:off x="539552" y="2326894"/>
            <a:ext cx="81211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如果使用普通的不带</a:t>
            </a:r>
            <a:r>
              <a:rPr kumimoji="1" lang="en-US" altLang="zh-CN" sz="3600" dirty="0" err="1"/>
              <a:t>wifi</a:t>
            </a:r>
            <a:r>
              <a:rPr kumimoji="1" lang="zh-CN" altLang="en-US" sz="3600" dirty="0"/>
              <a:t>模块的板卡，</a:t>
            </a:r>
            <a:endParaRPr kumimoji="1" lang="en-US" altLang="zh-CN" sz="3600" dirty="0"/>
          </a:p>
          <a:p>
            <a:endParaRPr kumimoji="1" lang="en-US" altLang="zh-CN" sz="3600" dirty="0"/>
          </a:p>
          <a:p>
            <a:r>
              <a:rPr kumimoji="1" lang="zh-CN" altLang="en-US" sz="3600" dirty="0"/>
              <a:t>            可以使用</a:t>
            </a:r>
            <a:r>
              <a:rPr kumimoji="1" lang="en-US" altLang="zh-CN" sz="3600" dirty="0" err="1"/>
              <a:t>siot</a:t>
            </a:r>
            <a:r>
              <a:rPr kumimoji="1" lang="zh-CN" altLang="en-US" sz="3600" dirty="0"/>
              <a:t>平台，实现物联吗？</a:t>
            </a:r>
            <a:endParaRPr kumimoji="1" lang="en-US" altLang="zh-C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15831" y="883046"/>
            <a:ext cx="892156" cy="829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-17148" y="1491789"/>
            <a:ext cx="676381" cy="4620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1041722" y="1062620"/>
            <a:ext cx="463464" cy="4291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44094" y="1137895"/>
            <a:ext cx="212952" cy="2129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035" y="863600"/>
            <a:ext cx="619125" cy="761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B52000-36F8-8B47-9320-0B6E72711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305" y="2088231"/>
            <a:ext cx="2994806" cy="3061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66CF2E-EB57-6D4B-A835-A6A778E48FE5}"/>
              </a:ext>
            </a:extLst>
          </p:cNvPr>
          <p:cNvSpPr txBox="1"/>
          <p:nvPr/>
        </p:nvSpPr>
        <p:spPr>
          <a:xfrm>
            <a:off x="4629450" y="2326894"/>
            <a:ext cx="4031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一个特殊的模块</a:t>
            </a:r>
            <a:endParaRPr kumimoji="1" lang="en-US" altLang="zh-CN" sz="3600" dirty="0"/>
          </a:p>
          <a:p>
            <a:r>
              <a:rPr kumimoji="1" lang="zh-CN" altLang="en-US" sz="3600" dirty="0"/>
              <a:t>和</a:t>
            </a:r>
            <a:r>
              <a:rPr kumimoji="1" lang="en-US" altLang="zh-CN" sz="3600" dirty="0"/>
              <a:t>mind+</a:t>
            </a:r>
            <a:r>
              <a:rPr kumimoji="1" lang="zh-CN" altLang="en-US" sz="3600" dirty="0"/>
              <a:t>软件</a:t>
            </a:r>
            <a:endParaRPr kumimoji="1" lang="en-US" altLang="zh-C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6" name="8098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24F1D7-A282-E74F-B2B2-6498F9DDBF13}"/>
              </a:ext>
            </a:extLst>
          </p:cNvPr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如果想通过外网进行物联，该怎么办？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E61E43-9C3E-F646-A6FE-08EBF8DD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7" y="1675227"/>
            <a:ext cx="7642084" cy="4394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EBE940-18CD-7E48-8118-6AC6BF136C08}"/>
              </a:ext>
            </a:extLst>
          </p:cNvPr>
          <p:cNvSpPr/>
          <p:nvPr/>
        </p:nvSpPr>
        <p:spPr>
          <a:xfrm>
            <a:off x="-1" y="598736"/>
            <a:ext cx="9144000" cy="5924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3C657E-7728-7442-8A32-4A3A342CB6E7}"/>
              </a:ext>
            </a:extLst>
          </p:cNvPr>
          <p:cNvSpPr txBox="1"/>
          <p:nvPr/>
        </p:nvSpPr>
        <p:spPr>
          <a:xfrm>
            <a:off x="367902" y="523924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如果想通过外网进行物联，该怎么办？</a:t>
            </a:r>
          </a:p>
        </p:txBody>
      </p:sp>
    </p:spTree>
    <p:extLst>
      <p:ext uri="{BB962C8B-B14F-4D97-AF65-F5344CB8AC3E}">
        <p14:creationId xmlns:p14="http://schemas.microsoft.com/office/powerpoint/2010/main" val="34020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CA6E35-9AC1-3640-B558-416EE5DEC445}"/>
              </a:ext>
            </a:extLst>
          </p:cNvPr>
          <p:cNvSpPr/>
          <p:nvPr/>
        </p:nvSpPr>
        <p:spPr>
          <a:xfrm>
            <a:off x="611560" y="170080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/>
              <a:t>掌控板资料</a:t>
            </a:r>
            <a:endParaRPr kumimoji="1" lang="en-US" altLang="zh-CN" sz="2400" dirty="0"/>
          </a:p>
          <a:p>
            <a:r>
              <a:rPr lang="en" altLang="zh-CN" sz="2400" dirty="0">
                <a:hlinkClick r:id="rId3"/>
              </a:rPr>
              <a:t> https://mpython.readthedocs.io/zh/latest/board/index.html</a:t>
            </a:r>
            <a:endParaRPr lang="en" altLang="zh-CN" sz="2400" dirty="0"/>
          </a:p>
          <a:p>
            <a:endParaRPr kumimoji="1" lang="en" altLang="zh-CN" sz="2400" dirty="0"/>
          </a:p>
          <a:p>
            <a:endParaRPr kumimoji="1" lang="en" altLang="zh-CN" sz="2400" dirty="0"/>
          </a:p>
          <a:p>
            <a:r>
              <a:rPr kumimoji="1" lang="en-US" altLang="zh-CN" sz="2400" dirty="0" err="1"/>
              <a:t>Siot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使用手册</a:t>
            </a:r>
            <a:endParaRPr kumimoji="1" lang="en-US" altLang="zh-CN" sz="2400" dirty="0"/>
          </a:p>
          <a:p>
            <a:r>
              <a:rPr lang="en" altLang="zh-CN" sz="2400" dirty="0">
                <a:hlinkClick r:id="rId4"/>
              </a:rPr>
              <a:t>https://siot.readthedocs.io/zh_CN/latest/index.html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5339293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何为物联网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532686"/>
            <a:ext cx="1725578" cy="3693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3439A72-F61B-9446-A507-D111B043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665"/>
            <a:ext cx="9144000" cy="41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1EDBE80-D62D-ED46-A356-654F3CEE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7940742" cy="47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3F20D5-4752-C248-8D9F-5B0BB1A7B50B}"/>
              </a:ext>
            </a:extLst>
          </p:cNvPr>
          <p:cNvSpPr/>
          <p:nvPr/>
        </p:nvSpPr>
        <p:spPr>
          <a:xfrm>
            <a:off x="2154474" y="1484784"/>
            <a:ext cx="3518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缘起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7678A6-3DAD-614D-8E0C-4FD9CCCF646B}"/>
              </a:ext>
            </a:extLst>
          </p:cNvPr>
          <p:cNvSpPr/>
          <p:nvPr/>
        </p:nvSpPr>
        <p:spPr>
          <a:xfrm>
            <a:off x="1238328" y="2991639"/>
            <a:ext cx="73661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契机：良好的大环境和国产物联网芯片的成熟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平行四边形 3">
            <a:extLst>
              <a:ext uri="{FF2B5EF4-FFF2-40B4-BE49-F238E27FC236}">
                <a16:creationId xmlns:a16="http://schemas.microsoft.com/office/drawing/2014/main" id="{615723B9-6B5C-FD41-83AD-7FC9EAE9557E}"/>
              </a:ext>
            </a:extLst>
          </p:cNvPr>
          <p:cNvSpPr/>
          <p:nvPr/>
        </p:nvSpPr>
        <p:spPr>
          <a:xfrm>
            <a:off x="1296569" y="1591613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平行四边形 4">
            <a:extLst>
              <a:ext uri="{FF2B5EF4-FFF2-40B4-BE49-F238E27FC236}">
                <a16:creationId xmlns:a16="http://schemas.microsoft.com/office/drawing/2014/main" id="{B04E25A4-82ED-DF45-B17E-78A77ED29F01}"/>
              </a:ext>
            </a:extLst>
          </p:cNvPr>
          <p:cNvSpPr/>
          <p:nvPr/>
        </p:nvSpPr>
        <p:spPr>
          <a:xfrm>
            <a:off x="1615657" y="1591613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平行四边形 4">
            <a:extLst>
              <a:ext uri="{FF2B5EF4-FFF2-40B4-BE49-F238E27FC236}">
                <a16:creationId xmlns:a16="http://schemas.microsoft.com/office/drawing/2014/main" id="{ECC32E67-04D7-A342-AF88-DE91167CDE5D}"/>
              </a:ext>
            </a:extLst>
          </p:cNvPr>
          <p:cNvSpPr/>
          <p:nvPr/>
        </p:nvSpPr>
        <p:spPr>
          <a:xfrm>
            <a:off x="754597" y="3098468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平行四边形 3">
            <a:extLst>
              <a:ext uri="{FF2B5EF4-FFF2-40B4-BE49-F238E27FC236}">
                <a16:creationId xmlns:a16="http://schemas.microsoft.com/office/drawing/2014/main" id="{88DEDC14-EA2D-C148-8C87-F54721E8627B}"/>
              </a:ext>
            </a:extLst>
          </p:cNvPr>
          <p:cNvSpPr/>
          <p:nvPr/>
        </p:nvSpPr>
        <p:spPr>
          <a:xfrm>
            <a:off x="754597" y="4450540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平行四边形 4">
            <a:extLst>
              <a:ext uri="{FF2B5EF4-FFF2-40B4-BE49-F238E27FC236}">
                <a16:creationId xmlns:a16="http://schemas.microsoft.com/office/drawing/2014/main" id="{8FEB33C4-EB51-B14C-810B-CA365489F3FA}"/>
              </a:ext>
            </a:extLst>
          </p:cNvPr>
          <p:cNvSpPr/>
          <p:nvPr/>
        </p:nvSpPr>
        <p:spPr>
          <a:xfrm>
            <a:off x="1073685" y="4450540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BAF319-B078-724A-9CD6-C5B530C8695F}"/>
              </a:ext>
            </a:extLst>
          </p:cNvPr>
          <p:cNvSpPr/>
          <p:nvPr/>
        </p:nvSpPr>
        <p:spPr>
          <a:xfrm>
            <a:off x="1667161" y="4343711"/>
            <a:ext cx="449353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问世：虚谷物联的诞生历程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一、缘起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2906A91-DA8A-BB41-9283-BB08855E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9" y="1251418"/>
            <a:ext cx="5202621" cy="39870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883563-16C0-234F-8CC3-7300A1DB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55" y="2386998"/>
            <a:ext cx="6140346" cy="35250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326EA-BB84-5146-AD2E-D61A92D3D042}"/>
              </a:ext>
            </a:extLst>
          </p:cNvPr>
          <p:cNvSpPr txBox="1"/>
          <p:nvPr/>
        </p:nvSpPr>
        <p:spPr>
          <a:xfrm>
            <a:off x="7509192" y="716836"/>
            <a:ext cx="861774" cy="5170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《</a:t>
            </a:r>
            <a:r>
              <a:rPr kumimoji="1" lang="zh-CN" altLang="en-US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物联网与大数据</a:t>
            </a:r>
            <a:r>
              <a:rPr kumimoji="1" lang="en-US" altLang="zh-CN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》</a:t>
            </a:r>
            <a:endParaRPr kumimoji="1" lang="zh-CN" altLang="en-US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一、缘起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6DB7249-CAA4-D840-92B1-89D6126C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1" y="1259965"/>
            <a:ext cx="4974765" cy="1096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F82E79-3161-B044-BAFA-AA583A3F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7" y="2424070"/>
            <a:ext cx="4936293" cy="1026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5348D2-BA08-544D-8E4C-DF0881DE0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09" y="3646746"/>
            <a:ext cx="5046773" cy="1045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95A0A7-4AA3-F847-8E19-E4E9D32D3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07" y="4878698"/>
            <a:ext cx="4992968" cy="104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326EA-BB84-5146-AD2E-D61A92D3D042}"/>
              </a:ext>
            </a:extLst>
          </p:cNvPr>
          <p:cNvSpPr txBox="1"/>
          <p:nvPr/>
        </p:nvSpPr>
        <p:spPr>
          <a:xfrm>
            <a:off x="7020272" y="720147"/>
            <a:ext cx="861774" cy="5170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《</a:t>
            </a:r>
            <a:r>
              <a:rPr kumimoji="1" lang="zh-CN" altLang="en-US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物联网与大数据</a:t>
            </a:r>
            <a:r>
              <a:rPr kumimoji="1" lang="en-US" altLang="zh-CN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》</a:t>
            </a:r>
            <a:endParaRPr kumimoji="1" lang="zh-CN" altLang="en-US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9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一、缘起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C57B2BA-8A95-E746-B876-A2CB9C5F5C0B}"/>
              </a:ext>
            </a:extLst>
          </p:cNvPr>
          <p:cNvSpPr txBox="1"/>
          <p:nvPr/>
        </p:nvSpPr>
        <p:spPr>
          <a:xfrm>
            <a:off x="2941911" y="558191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没能进行大班教学的物联网实验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5B9DE9-85D3-644D-9ECD-4AE77E05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21" y="1278016"/>
            <a:ext cx="8293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一、缘起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8479363-64C8-5948-8E90-75FCB3DA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185"/>
            <a:ext cx="9144000" cy="3761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F42F34-A677-CB43-B63A-0F8E716E5682}"/>
              </a:ext>
            </a:extLst>
          </p:cNvPr>
          <p:cNvSpPr txBox="1"/>
          <p:nvPr/>
        </p:nvSpPr>
        <p:spPr>
          <a:xfrm>
            <a:off x="2937510" y="5589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硬件价格贵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F1F8936-188A-924D-BFDC-F0FD3CA84A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66" y="1331901"/>
            <a:ext cx="5756097" cy="40802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B710B2-526F-2C43-9EC4-10AE2B318AA6}"/>
              </a:ext>
            </a:extLst>
          </p:cNvPr>
          <p:cNvSpPr txBox="1"/>
          <p:nvPr/>
        </p:nvSpPr>
        <p:spPr>
          <a:xfrm>
            <a:off x="2941911" y="5581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硬件集成差</a:t>
            </a:r>
          </a:p>
        </p:txBody>
      </p:sp>
    </p:spTree>
    <p:extLst>
      <p:ext uri="{BB962C8B-B14F-4D97-AF65-F5344CB8AC3E}">
        <p14:creationId xmlns:p14="http://schemas.microsoft.com/office/powerpoint/2010/main" val="233423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一、缘起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不了了之的课程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1F42F34-A677-CB43-B63A-0F8E716E5682}"/>
              </a:ext>
            </a:extLst>
          </p:cNvPr>
          <p:cNvSpPr txBox="1"/>
          <p:nvPr/>
        </p:nvSpPr>
        <p:spPr>
          <a:xfrm>
            <a:off x="685290" y="5161761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手机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控制风扇</a:t>
            </a:r>
            <a:endParaRPr kumimoji="1" lang="en-US" altLang="zh-CN" sz="2000" dirty="0"/>
          </a:p>
          <a:p>
            <a:r>
              <a:rPr kumimoji="1" lang="zh-CN" altLang="en-US" sz="2000" dirty="0"/>
              <a:t>          程序太难，不适合进行大班教学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EB224-3874-234A-8331-1AD0C5B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06" y="1052973"/>
            <a:ext cx="2529091" cy="4221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72A61C-0BE7-D945-A35C-0B99CD80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268760"/>
            <a:ext cx="2608641" cy="36809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83476A-2599-134D-AE58-29CB6E592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51" y="1783453"/>
            <a:ext cx="2951546" cy="23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399</Words>
  <Application>Microsoft Macintosh PowerPoint</Application>
  <PresentationFormat>全屏显示(4:3)</PresentationFormat>
  <Paragraphs>58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微软雅黑</vt:lpstr>
      <vt:lpstr>逐浪投影透视黑体</vt:lpstr>
      <vt:lpstr>Arial Unicode MS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Microsoft Office User</cp:lastModifiedBy>
  <cp:revision>29</cp:revision>
  <dcterms:created xsi:type="dcterms:W3CDTF">2019-05-06T10:28:00Z</dcterms:created>
  <dcterms:modified xsi:type="dcterms:W3CDTF">2019-07-28T15:53:57Z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